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18" r:id="rId2"/>
    <p:sldId id="315" r:id="rId3"/>
    <p:sldId id="546" r:id="rId4"/>
    <p:sldId id="547" r:id="rId5"/>
    <p:sldId id="548" r:id="rId6"/>
    <p:sldId id="471" r:id="rId7"/>
    <p:sldId id="579" r:id="rId8"/>
    <p:sldId id="580" r:id="rId9"/>
    <p:sldId id="595" r:id="rId10"/>
    <p:sldId id="596" r:id="rId11"/>
    <p:sldId id="598" r:id="rId12"/>
    <p:sldId id="599" r:id="rId13"/>
    <p:sldId id="600" r:id="rId14"/>
    <p:sldId id="584" r:id="rId15"/>
    <p:sldId id="592" r:id="rId16"/>
    <p:sldId id="545" r:id="rId17"/>
    <p:sldId id="597" r:id="rId18"/>
    <p:sldId id="530" r:id="rId19"/>
    <p:sldId id="363" r:id="rId20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4429A"/>
    <a:srgbClr val="5C4B78"/>
    <a:srgbClr val="EC3C2D"/>
    <a:srgbClr val="ED3D2D"/>
    <a:srgbClr val="EB3F2E"/>
    <a:srgbClr val="D41934"/>
    <a:srgbClr val="ED4431"/>
    <a:srgbClr val="C2929C"/>
    <a:srgbClr val="B981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86120" autoAdjust="0"/>
  </p:normalViewPr>
  <p:slideViewPr>
    <p:cSldViewPr snapToGrid="0" showGuides="1">
      <p:cViewPr varScale="1">
        <p:scale>
          <a:sx n="72" d="100"/>
          <a:sy n="72" d="100"/>
        </p:scale>
        <p:origin x="1157" y="53"/>
      </p:cViewPr>
      <p:guideLst>
        <p:guide orient="horz" pos="2122"/>
        <p:guide pos="379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部门评价：预算部门根据评价管理要求上传部门评价报告提交财政部门</a:t>
            </a:r>
            <a:r>
              <a:rPr lang="en-US" altLang="zh-CN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(</a:t>
            </a: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业务处（科</a:t>
            </a:r>
            <a:r>
              <a:rPr lang="en-US" altLang="zh-CN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/</a:t>
            </a: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股）、绩效处（科</a:t>
            </a:r>
            <a:r>
              <a:rPr lang="en-US" altLang="zh-CN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/</a:t>
            </a: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股）</a:t>
            </a:r>
            <a:r>
              <a:rPr lang="en-US" altLang="zh-CN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</a:t>
            </a: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审核</a:t>
            </a:r>
            <a:endParaRPr lang="en-US" altLang="zh-CN" sz="11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上传自评公开情况反馈表：上传关于部门整体支出自评报告于网站自行公开的情况说明</a:t>
            </a:r>
            <a:endParaRPr lang="en-US" altLang="zh-CN" sz="11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无论是否是重点评价，都要先进行自评</a:t>
            </a:r>
            <a:endParaRPr lang="zh-CN" altLang="en-US" sz="110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053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无论是否是重点评价，都要先进行自评</a:t>
            </a:r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/>
              <a:t>下发项目重点评价后，单位需要点击送审按钮，不然上传工作方案那没有数据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29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博思PPT模板0816-0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 descr="boss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51340" y="234315"/>
            <a:ext cx="3138805" cy="41084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博思PPT模板0623-0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博思PPT模板0623-0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博思PPT模板0623-0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博思PPT模板0816-0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 descr="boss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51340" y="234315"/>
            <a:ext cx="3138805" cy="410845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77545" y="873125"/>
            <a:ext cx="9458960" cy="71437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博思PPT模板0623-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 descr="boss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6705" y="6435090"/>
            <a:ext cx="1799590" cy="170180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79495" y="99511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博思PPT模板0816-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博思PPT模板0623-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博思PPT模板0623-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博思PPT模板0816-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" y="0"/>
            <a:ext cx="12192000" cy="6858000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rgbClr val="14429A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博思PPT模板0623-0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博思PPT模板0623-0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0" y="0"/>
            <a:ext cx="12192000" cy="6858000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575" y="419805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2024/7/2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5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2" Type="http://schemas.openxmlformats.org/officeDocument/2006/relationships/tags" Target="../tags/tag29.xml"/><Relationship Id="rId16" Type="http://schemas.openxmlformats.org/officeDocument/2006/relationships/slideLayout" Target="../slideLayouts/slideLayout4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19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20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1196339" y="1443355"/>
            <a:ext cx="9799320" cy="1985645"/>
          </a:xfrm>
        </p:spPr>
        <p:txBody>
          <a:bodyPr>
            <a:noAutofit/>
          </a:bodyPr>
          <a:lstStyle/>
          <a:p>
            <a:pPr algn="ctr"/>
            <a:r>
              <a:rPr lang="zh-CN" altLang="en-US" sz="5400" dirty="0">
                <a:solidFill>
                  <a:srgbClr val="012D74"/>
                </a:solidFill>
                <a:latin typeface="微软雅黑" panose="020B0503020204020204" pitchFamily="34" charset="-122"/>
                <a:sym typeface="+mn-ea"/>
              </a:rPr>
              <a:t>预算绩效管理信息化应用模块-绩效评价演示</a:t>
            </a: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172777" y="4339962"/>
            <a:ext cx="5846445" cy="86741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3200" noProof="0" dirty="0">
                <a:ln>
                  <a:noFill/>
                </a:ln>
                <a:solidFill>
                  <a:srgbClr val="14429A"/>
                </a:solidFill>
                <a:effectLst/>
                <a:uLnTx/>
                <a:latin typeface="+mn-ea"/>
                <a:ea typeface="+mn-ea"/>
                <a:sym typeface="+mn-ea"/>
              </a:rPr>
              <a:t>20</a:t>
            </a:r>
            <a:r>
              <a:rPr lang="en-US" sz="3200" noProof="0" dirty="0">
                <a:ln>
                  <a:noFill/>
                </a:ln>
                <a:solidFill>
                  <a:srgbClr val="14429A"/>
                </a:solidFill>
                <a:effectLst/>
                <a:uLnTx/>
                <a:latin typeface="+mn-ea"/>
                <a:ea typeface="+mn-ea"/>
                <a:sym typeface="+mn-ea"/>
              </a:rPr>
              <a:t>24</a:t>
            </a:r>
            <a:r>
              <a:rPr lang="zh-CN" altLang="en-US" sz="3200" noProof="0" dirty="0">
                <a:ln>
                  <a:noFill/>
                </a:ln>
                <a:solidFill>
                  <a:srgbClr val="14429A"/>
                </a:solidFill>
                <a:effectLst/>
                <a:uLnTx/>
                <a:latin typeface="+mn-ea"/>
                <a:ea typeface="+mn-ea"/>
                <a:sym typeface="+mn-ea"/>
              </a:rPr>
              <a:t>年</a:t>
            </a:r>
            <a:r>
              <a:rPr lang="en-US" altLang="zh-CN" sz="3200" noProof="0" dirty="0">
                <a:ln>
                  <a:noFill/>
                </a:ln>
                <a:solidFill>
                  <a:srgbClr val="14429A"/>
                </a:solidFill>
                <a:effectLst/>
                <a:uLnTx/>
                <a:latin typeface="+mn-ea"/>
                <a:ea typeface="+mn-ea"/>
                <a:sym typeface="+mn-ea"/>
              </a:rPr>
              <a:t>3</a:t>
            </a:r>
            <a:r>
              <a:rPr lang="zh-CN" altLang="en-US" sz="3200" noProof="0" dirty="0">
                <a:ln>
                  <a:noFill/>
                </a:ln>
                <a:solidFill>
                  <a:srgbClr val="14429A"/>
                </a:solidFill>
                <a:effectLst/>
                <a:uLnTx/>
                <a:latin typeface="+mn-ea"/>
                <a:ea typeface="+mn-ea"/>
                <a:sym typeface="+mn-ea"/>
              </a:rPr>
              <a:t>月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4F165E-0D3E-C753-D47D-A9146B137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58960" cy="714375"/>
          </a:xfrm>
        </p:spPr>
        <p:txBody>
          <a:bodyPr anchor="t"/>
          <a:lstStyle/>
          <a:p>
            <a:r>
              <a:rPr lang="zh-CN" altLang="en-US" dirty="0">
                <a:solidFill>
                  <a:schemeClr val="bg1"/>
                </a:solidFill>
              </a:rPr>
              <a:t>项目绩效自评指标评分表</a:t>
            </a:r>
          </a:p>
        </p:txBody>
      </p:sp>
      <p:pic>
        <p:nvPicPr>
          <p:cNvPr id="4" name="图片 3" descr="图示&#10;&#10;低可信度描述已自动生成">
            <a:extLst>
              <a:ext uri="{FF2B5EF4-FFF2-40B4-BE49-F238E27FC236}">
                <a16:creationId xmlns:a16="http://schemas.microsoft.com/office/drawing/2014/main" id="{B9D42514-856E-5F16-A551-EB0B38DA4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829937"/>
            <a:ext cx="11412000" cy="542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64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32D021-24AF-FEA8-C418-3EBD013E9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58960" cy="714375"/>
          </a:xfrm>
        </p:spPr>
        <p:txBody>
          <a:bodyPr anchor="t"/>
          <a:lstStyle/>
          <a:p>
            <a:r>
              <a:rPr lang="zh-CN" altLang="en-US" dirty="0">
                <a:solidFill>
                  <a:schemeClr val="bg1"/>
                </a:solidFill>
              </a:rPr>
              <a:t>部门整体支出绩效自评指标评分表（有专项资金）</a:t>
            </a:r>
          </a:p>
        </p:txBody>
      </p:sp>
      <p:pic>
        <p:nvPicPr>
          <p:cNvPr id="4" name="图片 3" descr="表格&#10;&#10;描述已自动生成">
            <a:extLst>
              <a:ext uri="{FF2B5EF4-FFF2-40B4-BE49-F238E27FC236}">
                <a16:creationId xmlns:a16="http://schemas.microsoft.com/office/drawing/2014/main" id="{3FC95BC7-537E-B125-7E01-D81B052B8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00" y="714375"/>
            <a:ext cx="9360000" cy="544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15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32D021-24AF-FEA8-C418-3EBD013E9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58960" cy="714375"/>
          </a:xfrm>
        </p:spPr>
        <p:txBody>
          <a:bodyPr anchor="t"/>
          <a:lstStyle/>
          <a:p>
            <a:r>
              <a:rPr lang="zh-CN" altLang="en-US" dirty="0">
                <a:solidFill>
                  <a:schemeClr val="bg1"/>
                </a:solidFill>
              </a:rPr>
              <a:t>部门整体支出绩效自评指标评分表（无专项资金）</a:t>
            </a:r>
          </a:p>
        </p:txBody>
      </p:sp>
      <p:pic>
        <p:nvPicPr>
          <p:cNvPr id="6" name="图片 5" descr="表格&#10;&#10;描述已自动生成">
            <a:extLst>
              <a:ext uri="{FF2B5EF4-FFF2-40B4-BE49-F238E27FC236}">
                <a16:creationId xmlns:a16="http://schemas.microsoft.com/office/drawing/2014/main" id="{69F1F4DA-8326-D1A1-FBB0-C544EA4BB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00" y="714375"/>
            <a:ext cx="9360000" cy="558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742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693952-F2D8-E12B-60B5-84CABFB4E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58960" cy="714375"/>
          </a:xfrm>
        </p:spPr>
        <p:txBody>
          <a:bodyPr anchor="t"/>
          <a:lstStyle/>
          <a:p>
            <a:r>
              <a:rPr lang="zh-CN" altLang="en-US" sz="2800" dirty="0">
                <a:solidFill>
                  <a:schemeClr val="bg1"/>
                </a:solidFill>
              </a:rPr>
              <a:t>部门整体支出绩效自评有无专项资金指标对比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8" name="图片 7" descr="表格&#10;&#10;描述已自动生成">
            <a:extLst>
              <a:ext uri="{FF2B5EF4-FFF2-40B4-BE49-F238E27FC236}">
                <a16:creationId xmlns:a16="http://schemas.microsoft.com/office/drawing/2014/main" id="{332CAE12-688B-AEF2-82A7-11D960B66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95" y="714375"/>
            <a:ext cx="4320000" cy="5903062"/>
          </a:xfrm>
          <a:prstGeom prst="rect">
            <a:avLst/>
          </a:prstGeom>
        </p:spPr>
      </p:pic>
      <p:pic>
        <p:nvPicPr>
          <p:cNvPr id="11" name="图片 10" descr="手机屏幕截图&#10;&#10;描述已自动生成">
            <a:extLst>
              <a:ext uri="{FF2B5EF4-FFF2-40B4-BE49-F238E27FC236}">
                <a16:creationId xmlns:a16="http://schemas.microsoft.com/office/drawing/2014/main" id="{6851EF4F-959C-96B6-310E-127466224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306" y="714375"/>
            <a:ext cx="4320000" cy="488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98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/>
        </p:nvSpPr>
        <p:spPr>
          <a:xfrm>
            <a:off x="4320000" y="3025890"/>
            <a:ext cx="4686358" cy="80621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800" dirty="0">
                <a:solidFill>
                  <a:srgbClr val="013893"/>
                </a:solidFill>
                <a:latin typeface="+mj-ea"/>
                <a:ea typeface="+mj-ea"/>
                <a:sym typeface="+mn-ea"/>
              </a:rPr>
              <a:t>操作演示</a:t>
            </a:r>
            <a:endParaRPr lang="zh-CN" altLang="en-US" sz="4800" dirty="0">
              <a:solidFill>
                <a:srgbClr val="013893"/>
              </a:solidFill>
              <a:latin typeface="+mj-ea"/>
              <a:ea typeface="+mj-ea"/>
            </a:endParaRPr>
          </a:p>
        </p:txBody>
      </p:sp>
      <p:sp>
        <p:nvSpPr>
          <p:cNvPr id="2" name="标题 2"/>
          <p:cNvSpPr>
            <a:spLocks noGrp="1"/>
          </p:cNvSpPr>
          <p:nvPr/>
        </p:nvSpPr>
        <p:spPr>
          <a:xfrm>
            <a:off x="540000" y="2363095"/>
            <a:ext cx="1844040" cy="213181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en-US" altLang="zh-CN" sz="5400" b="0" dirty="0">
                <a:solidFill>
                  <a:schemeClr val="bg1"/>
                </a:solidFill>
              </a:rPr>
              <a:t>Part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475990" y="1043305"/>
            <a:ext cx="1118870" cy="516890"/>
            <a:chOff x="1080" y="2335"/>
            <a:chExt cx="1762" cy="814"/>
          </a:xfrm>
        </p:grpSpPr>
        <p:sp>
          <p:nvSpPr>
            <p:cNvPr id="6" name="圆角矩形 5"/>
            <p:cNvSpPr/>
            <p:nvPr>
              <p:custDataLst>
                <p:tags r:id="rId14"/>
              </p:custDataLst>
            </p:nvPr>
          </p:nvSpPr>
          <p:spPr>
            <a:xfrm>
              <a:off x="1080" y="2335"/>
              <a:ext cx="1762" cy="814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>
              <p:custDataLst>
                <p:tags r:id="rId15"/>
              </p:custDataLst>
            </p:nvPr>
          </p:nvSpPr>
          <p:spPr>
            <a:xfrm>
              <a:off x="1080" y="2455"/>
              <a:ext cx="1762" cy="58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dirty="0"/>
                <a:t>主体填报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570220" y="1043305"/>
            <a:ext cx="1118870" cy="516890"/>
            <a:chOff x="3670" y="2335"/>
            <a:chExt cx="1762" cy="814"/>
          </a:xfrm>
        </p:grpSpPr>
        <p:sp>
          <p:nvSpPr>
            <p:cNvPr id="7" name="圆角矩形 6"/>
            <p:cNvSpPr/>
            <p:nvPr>
              <p:custDataLst>
                <p:tags r:id="rId12"/>
              </p:custDataLst>
            </p:nvPr>
          </p:nvSpPr>
          <p:spPr>
            <a:xfrm>
              <a:off x="3670" y="2335"/>
              <a:ext cx="1762" cy="814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3670" y="2449"/>
              <a:ext cx="1762" cy="58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/>
                <a:t>主体审核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64450" y="1043305"/>
            <a:ext cx="1248410" cy="516890"/>
            <a:chOff x="6400" y="2215"/>
            <a:chExt cx="1966" cy="814"/>
          </a:xfrm>
        </p:grpSpPr>
        <p:sp>
          <p:nvSpPr>
            <p:cNvPr id="10" name="圆角矩形 9"/>
            <p:cNvSpPr/>
            <p:nvPr>
              <p:custDataLst>
                <p:tags r:id="rId10"/>
              </p:custDataLst>
            </p:nvPr>
          </p:nvSpPr>
          <p:spPr>
            <a:xfrm>
              <a:off x="6400" y="2215"/>
              <a:ext cx="1762" cy="8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>
              <p:custDataLst>
                <p:tags r:id="rId11"/>
              </p:custDataLst>
            </p:nvPr>
          </p:nvSpPr>
          <p:spPr>
            <a:xfrm>
              <a:off x="6400" y="2335"/>
              <a:ext cx="196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财政审核</a:t>
              </a:r>
            </a:p>
          </p:txBody>
        </p:sp>
      </p:grpSp>
      <p:sp>
        <p:nvSpPr>
          <p:cNvPr id="17" name="右箭头 16"/>
          <p:cNvSpPr/>
          <p:nvPr>
            <p:custDataLst>
              <p:tags r:id="rId1"/>
            </p:custDataLst>
          </p:nvPr>
        </p:nvSpPr>
        <p:spPr>
          <a:xfrm>
            <a:off x="4658995" y="1119505"/>
            <a:ext cx="847725" cy="38989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>
            <p:custDataLst>
              <p:tags r:id="rId2"/>
            </p:custDataLst>
          </p:nvPr>
        </p:nvSpPr>
        <p:spPr>
          <a:xfrm>
            <a:off x="6752590" y="1094105"/>
            <a:ext cx="847725" cy="38989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9717405" y="1056640"/>
            <a:ext cx="1123950" cy="502920"/>
            <a:chOff x="4822" y="3769"/>
            <a:chExt cx="1770" cy="792"/>
          </a:xfrm>
        </p:grpSpPr>
        <p:sp>
          <p:nvSpPr>
            <p:cNvPr id="25" name="圆角矩形 24"/>
            <p:cNvSpPr/>
            <p:nvPr>
              <p:custDataLst>
                <p:tags r:id="rId8"/>
              </p:custDataLst>
            </p:nvPr>
          </p:nvSpPr>
          <p:spPr>
            <a:xfrm>
              <a:off x="4822" y="3769"/>
              <a:ext cx="1770" cy="793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>
              <p:custDataLst>
                <p:tags r:id="rId9"/>
              </p:custDataLst>
            </p:nvPr>
          </p:nvSpPr>
          <p:spPr>
            <a:xfrm>
              <a:off x="5142" y="3875"/>
              <a:ext cx="1135" cy="6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/>
                <a:t>结束</a:t>
              </a:r>
            </a:p>
          </p:txBody>
        </p:sp>
      </p:grpSp>
      <p:sp>
        <p:nvSpPr>
          <p:cNvPr id="28" name="右箭头 27"/>
          <p:cNvSpPr/>
          <p:nvPr>
            <p:custDataLst>
              <p:tags r:id="rId3"/>
            </p:custDataLst>
          </p:nvPr>
        </p:nvSpPr>
        <p:spPr>
          <a:xfrm>
            <a:off x="8810625" y="1119505"/>
            <a:ext cx="847725" cy="38989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40468093"/>
              </p:ext>
            </p:extLst>
          </p:nvPr>
        </p:nvGraphicFramePr>
        <p:xfrm>
          <a:off x="2560794" y="2039302"/>
          <a:ext cx="7137722" cy="2769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5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2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/>
                        <a:t>序号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/>
                        <a:t>财政自评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项目单位</a:t>
                      </a:r>
                      <a:r>
                        <a:rPr lang="en-US" altLang="zh-CN" sz="1400">
                          <a:sym typeface="+mn-ea"/>
                        </a:rPr>
                        <a:t>/</a:t>
                      </a:r>
                      <a:r>
                        <a:rPr lang="zh-CN" altLang="en-US" sz="1400">
                          <a:sym typeface="+mn-ea"/>
                        </a:rPr>
                        <a:t>主管部门</a:t>
                      </a:r>
                      <a:r>
                        <a:rPr lang="zh-CN" altLang="en-US" sz="1400"/>
                        <a:t>自评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/>
                        <a:t>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布置自评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项目单位填报自评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8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/>
                        <a:t>2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财政内部审核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（流程一：业务股先审，绩效股后审）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>
                          <a:sym typeface="+mn-ea"/>
                        </a:rPr>
                        <a:t>项目</a:t>
                      </a:r>
                      <a:r>
                        <a:rPr lang="zh-CN" altLang="en-US" sz="1400" dirty="0"/>
                        <a:t>单位填报审核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/>
                        <a:t>3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自评查询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主管部门填报审核</a:t>
                      </a:r>
                      <a:endParaRPr lang="zh-CN" altLang="en-US" sz="140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/>
                        <a:t>4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b="0" dirty="0"/>
                        <a:t>自评查询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1384300" y="1043305"/>
            <a:ext cx="1248410" cy="516890"/>
            <a:chOff x="6400" y="2215"/>
            <a:chExt cx="1966" cy="814"/>
          </a:xfrm>
        </p:grpSpPr>
        <p:sp>
          <p:nvSpPr>
            <p:cNvPr id="23" name="圆角矩形 22"/>
            <p:cNvSpPr/>
            <p:nvPr>
              <p:custDataLst>
                <p:tags r:id="rId6"/>
              </p:custDataLst>
            </p:nvPr>
          </p:nvSpPr>
          <p:spPr>
            <a:xfrm>
              <a:off x="6400" y="2215"/>
              <a:ext cx="1762" cy="8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>
              <p:custDataLst>
                <p:tags r:id="rId7"/>
              </p:custDataLst>
            </p:nvPr>
          </p:nvSpPr>
          <p:spPr>
            <a:xfrm>
              <a:off x="6400" y="2335"/>
              <a:ext cx="196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财政下发</a:t>
              </a:r>
            </a:p>
          </p:txBody>
        </p:sp>
      </p:grpSp>
      <p:sp>
        <p:nvSpPr>
          <p:cNvPr id="29" name="右箭头 28"/>
          <p:cNvSpPr/>
          <p:nvPr>
            <p:custDataLst>
              <p:tags r:id="rId5"/>
            </p:custDataLst>
          </p:nvPr>
        </p:nvSpPr>
        <p:spPr>
          <a:xfrm>
            <a:off x="2530475" y="1119505"/>
            <a:ext cx="847725" cy="38989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8D9719-5C18-F1D3-907C-F8BF3CA45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430196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600" dirty="0"/>
              <a:t>填报细节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CA4E89D-AB24-AD99-1FC3-D5C1C1F8EABE}"/>
              </a:ext>
            </a:extLst>
          </p:cNvPr>
          <p:cNvSpPr txBox="1"/>
          <p:nvPr/>
        </p:nvSpPr>
        <p:spPr>
          <a:xfrm>
            <a:off x="611400" y="1135796"/>
            <a:ext cx="10969200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部门整体支出绩效自评岗位要选择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主管部门经办岗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i="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指标评分表：</a:t>
            </a:r>
            <a:endParaRPr lang="zh-CN" altLang="en-US" b="0" i="0" dirty="0">
              <a:solidFill>
                <a:srgbClr val="000000"/>
              </a:solidFill>
              <a:effectLst/>
            </a:endParaRPr>
          </a:p>
          <a:p>
            <a:pPr marL="0" marR="0" algn="l">
              <a:spcBef>
                <a:spcPts val="300"/>
              </a:spcBef>
              <a:spcAft>
                <a:spcPts val="300"/>
              </a:spcAft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如果指标是数值，直接填写数值，不用加单位（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、户、个、份、次）</a:t>
            </a:r>
          </a:p>
          <a:p>
            <a:pPr marL="0" marR="0" algn="l">
              <a:spcBef>
                <a:spcPts val="300"/>
              </a:spcBef>
              <a:spcAft>
                <a:spcPts val="300"/>
              </a:spcAft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如果指标是中文，实际完成情况直接填写中文，并且合理选择“指标完成情况”，填写比例也是填数值，不用加单位（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参考佐证材料必须从附件列表上传后才能选择相关的附件</a:t>
            </a:r>
            <a:endParaRPr lang="en-US" altLang="zh-CN" b="1" i="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i="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附件列表：</a:t>
            </a:r>
            <a:endParaRPr lang="en-US" altLang="zh-CN" b="1" i="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建议附件命名规则：数字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附件名称，利于在评分表选择对应的附件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自评报告和附件列表上传的文件名称不能有特殊符号（￥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b="0" i="0" dirty="0">
              <a:solidFill>
                <a:srgbClr val="000000"/>
              </a:solidFill>
              <a:effectLst/>
            </a:endParaRPr>
          </a:p>
          <a:p>
            <a:pPr marL="0" marR="0" algn="l">
              <a:spcBef>
                <a:spcPts val="300"/>
              </a:spcBef>
              <a:spcAft>
                <a:spcPts val="300"/>
              </a:spcAft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单个附件不能超过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150M</a:t>
            </a: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自评查询可以查询部门或项目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是否是重点评价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无论是否是重点评价，都要先进行自评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下发项目重点评价后，单位需要点击送审按钮，而部门整体支出自评不需要部门操作</a:t>
            </a:r>
          </a:p>
        </p:txBody>
      </p:sp>
    </p:spTree>
    <p:extLst>
      <p:ext uri="{BB962C8B-B14F-4D97-AF65-F5344CB8AC3E}">
        <p14:creationId xmlns:p14="http://schemas.microsoft.com/office/powerpoint/2010/main" val="2944738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/>
        </p:nvSpPr>
        <p:spPr>
          <a:xfrm>
            <a:off x="4320000" y="3025890"/>
            <a:ext cx="4686358" cy="80621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800" dirty="0">
                <a:solidFill>
                  <a:srgbClr val="013893"/>
                </a:solidFill>
                <a:latin typeface="+mj-ea"/>
                <a:ea typeface="+mj-ea"/>
              </a:rPr>
              <a:t>答疑途径</a:t>
            </a:r>
            <a:endParaRPr lang="zh-CN" altLang="en-US" sz="8000" dirty="0">
              <a:solidFill>
                <a:srgbClr val="013893"/>
              </a:solidFill>
              <a:latin typeface="+mj-ea"/>
              <a:ea typeface="+mj-ea"/>
            </a:endParaRPr>
          </a:p>
        </p:txBody>
      </p:sp>
      <p:sp>
        <p:nvSpPr>
          <p:cNvPr id="2" name="标题 2"/>
          <p:cNvSpPr>
            <a:spLocks noGrp="1"/>
          </p:cNvSpPr>
          <p:nvPr/>
        </p:nvSpPr>
        <p:spPr>
          <a:xfrm>
            <a:off x="540000" y="2363095"/>
            <a:ext cx="1844040" cy="213181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4</a:t>
            </a:r>
          </a:p>
          <a:p>
            <a:pPr algn="ctr"/>
            <a:r>
              <a:rPr lang="en-US" altLang="zh-CN" sz="5400" b="0" dirty="0">
                <a:solidFill>
                  <a:schemeClr val="bg1"/>
                </a:solidFill>
              </a:rPr>
              <a:t>Part</a:t>
            </a:r>
          </a:p>
        </p:txBody>
      </p:sp>
    </p:spTree>
    <p:extLst>
      <p:ext uri="{BB962C8B-B14F-4D97-AF65-F5344CB8AC3E}">
        <p14:creationId xmlns:p14="http://schemas.microsoft.com/office/powerpoint/2010/main" val="253656655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00369" y="2340721"/>
            <a:ext cx="9591261" cy="21765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800" b="1" dirty="0">
                <a:solidFill>
                  <a:srgbClr val="013893"/>
                </a:solidFill>
                <a:sym typeface="+mn-ea"/>
              </a:rPr>
              <a:t>系统操作的相关问题</a:t>
            </a:r>
          </a:p>
          <a:p>
            <a:pPr fontAlgn="auto">
              <a:lnSpc>
                <a:spcPct val="150000"/>
              </a:lnSpc>
            </a:pPr>
            <a:r>
              <a:rPr lang="zh-CN" altLang="en-US" sz="4800" b="1" dirty="0">
                <a:solidFill>
                  <a:srgbClr val="013893"/>
                </a:solidFill>
                <a:sym typeface="+mn-ea"/>
              </a:rPr>
              <a:t>联系工程师：胡工</a:t>
            </a:r>
            <a:r>
              <a:rPr lang="en-US" altLang="zh-CN" sz="4800" b="1" dirty="0">
                <a:solidFill>
                  <a:srgbClr val="013893"/>
                </a:solidFill>
                <a:sym typeface="+mn-ea"/>
              </a:rPr>
              <a:t>  0751-8177122</a:t>
            </a:r>
            <a:endParaRPr lang="zh-CN" altLang="en-US" sz="4800" b="1" dirty="0">
              <a:solidFill>
                <a:srgbClr val="013893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955887" y="1443355"/>
            <a:ext cx="6280225" cy="1985645"/>
          </a:xfrm>
        </p:spPr>
        <p:txBody>
          <a:bodyPr/>
          <a:lstStyle/>
          <a:p>
            <a:pPr algn="ctr"/>
            <a:r>
              <a:rPr lang="zh-CN" altLang="zh-CN" sz="8800" dirty="0">
                <a:solidFill>
                  <a:srgbClr val="013893"/>
                </a:solidFill>
              </a:rPr>
              <a:t>感谢聆听</a:t>
            </a:r>
            <a:r>
              <a:rPr lang="zh-CN" altLang="en-US" sz="8800" dirty="0">
                <a:solidFill>
                  <a:srgbClr val="013893"/>
                </a:solidFill>
              </a:rPr>
              <a:t>！</a:t>
            </a:r>
            <a:endParaRPr lang="zh-CN" altLang="zh-CN" sz="8800" dirty="0">
              <a:solidFill>
                <a:srgbClr val="013893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23737" y="1407233"/>
            <a:ext cx="6776310" cy="4043531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013893"/>
                </a:solidFill>
                <a:latin typeface="+mj-ea"/>
                <a:ea typeface="+mj-ea"/>
                <a:sym typeface="+mn-ea"/>
              </a:rPr>
              <a:t>一、登录方式及页面菜单介绍</a:t>
            </a:r>
            <a:endParaRPr lang="zh-CN" altLang="en-US" dirty="0">
              <a:solidFill>
                <a:srgbClr val="013893"/>
              </a:solidFill>
              <a:latin typeface="+mj-ea"/>
              <a:ea typeface="+mj-ea"/>
            </a:endParaRPr>
          </a:p>
          <a:p>
            <a:endParaRPr lang="zh-CN" altLang="en-US" dirty="0">
              <a:solidFill>
                <a:srgbClr val="013893"/>
              </a:solidFill>
              <a:latin typeface="+mj-ea"/>
              <a:ea typeface="+mj-ea"/>
            </a:endParaRPr>
          </a:p>
          <a:p>
            <a:r>
              <a:rPr lang="zh-CN" altLang="en-US" dirty="0">
                <a:solidFill>
                  <a:srgbClr val="013893"/>
                </a:solidFill>
                <a:latin typeface="+mj-ea"/>
                <a:ea typeface="+mj-ea"/>
              </a:rPr>
              <a:t>二、</a:t>
            </a:r>
            <a:r>
              <a:rPr lang="zh-CN" altLang="en-US" dirty="0">
                <a:solidFill>
                  <a:srgbClr val="013893"/>
                </a:solidFill>
                <a:latin typeface="+mj-ea"/>
                <a:ea typeface="+mj-ea"/>
                <a:sym typeface="+mn-ea"/>
              </a:rPr>
              <a:t>绩效评价流程及模板</a:t>
            </a:r>
            <a:endParaRPr lang="en-US" altLang="zh-CN" dirty="0">
              <a:solidFill>
                <a:srgbClr val="013893"/>
              </a:solidFill>
              <a:latin typeface="+mj-ea"/>
              <a:ea typeface="+mj-ea"/>
              <a:sym typeface="+mn-ea"/>
            </a:endParaRPr>
          </a:p>
          <a:p>
            <a:endParaRPr lang="en-US" altLang="zh-CN" dirty="0">
              <a:solidFill>
                <a:srgbClr val="013893"/>
              </a:solidFill>
              <a:latin typeface="+mj-ea"/>
              <a:ea typeface="+mj-ea"/>
              <a:sym typeface="+mn-ea"/>
            </a:endParaRPr>
          </a:p>
          <a:p>
            <a:r>
              <a:rPr lang="zh-CN" altLang="en-US" dirty="0">
                <a:solidFill>
                  <a:srgbClr val="013893"/>
                </a:solidFill>
                <a:latin typeface="+mj-ea"/>
                <a:ea typeface="+mj-ea"/>
                <a:sym typeface="+mn-ea"/>
              </a:rPr>
              <a:t>三、操作演示</a:t>
            </a:r>
            <a:endParaRPr lang="zh-CN" altLang="en-US" dirty="0">
              <a:solidFill>
                <a:srgbClr val="013893"/>
              </a:solidFill>
              <a:latin typeface="+mj-ea"/>
              <a:ea typeface="+mj-ea"/>
            </a:endParaRPr>
          </a:p>
          <a:p>
            <a:endParaRPr lang="zh-CN" altLang="en-US" dirty="0">
              <a:solidFill>
                <a:srgbClr val="013893"/>
              </a:solidFill>
              <a:latin typeface="+mj-ea"/>
              <a:ea typeface="+mj-ea"/>
            </a:endParaRPr>
          </a:p>
          <a:p>
            <a:r>
              <a:rPr lang="zh-CN" altLang="en-US" dirty="0">
                <a:solidFill>
                  <a:srgbClr val="013893"/>
                </a:solidFill>
                <a:latin typeface="+mj-ea"/>
                <a:ea typeface="+mj-ea"/>
              </a:rPr>
              <a:t>四、答疑途径</a:t>
            </a:r>
          </a:p>
        </p:txBody>
      </p:sp>
      <p:sp>
        <p:nvSpPr>
          <p:cNvPr id="9" name="标题 2"/>
          <p:cNvSpPr>
            <a:spLocks noGrp="1"/>
          </p:cNvSpPr>
          <p:nvPr/>
        </p:nvSpPr>
        <p:spPr>
          <a:xfrm>
            <a:off x="9233684" y="2441276"/>
            <a:ext cx="3128645" cy="197544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sz="9600" dirty="0">
                <a:solidFill>
                  <a:schemeClr val="bg1"/>
                </a:solidFill>
              </a:rPr>
              <a:t>目录</a:t>
            </a:r>
            <a:endParaRPr lang="en-US" altLang="zh-CN" sz="9600" dirty="0">
              <a:solidFill>
                <a:schemeClr val="bg1"/>
              </a:solidFill>
            </a:endParaRPr>
          </a:p>
          <a:p>
            <a:pPr algn="ctr"/>
            <a:r>
              <a:rPr lang="en-US" altLang="zh-CN" b="0" dirty="0">
                <a:solidFill>
                  <a:schemeClr val="bg1"/>
                </a:solidFill>
              </a:rPr>
              <a:t>CONTENT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/>
        </p:nvSpPr>
        <p:spPr>
          <a:xfrm>
            <a:off x="4320000" y="2978467"/>
            <a:ext cx="7374918" cy="901066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4800" dirty="0">
                <a:solidFill>
                  <a:srgbClr val="013893"/>
                </a:solidFill>
                <a:sym typeface="+mn-ea"/>
              </a:rPr>
              <a:t>登录方式及页面菜单介绍</a:t>
            </a:r>
            <a:endParaRPr lang="zh-CN" altLang="en-US" sz="4800" dirty="0">
              <a:solidFill>
                <a:srgbClr val="013893"/>
              </a:solidFill>
            </a:endParaRPr>
          </a:p>
        </p:txBody>
      </p:sp>
      <p:sp>
        <p:nvSpPr>
          <p:cNvPr id="2" name="标题 2"/>
          <p:cNvSpPr>
            <a:spLocks noGrp="1"/>
          </p:cNvSpPr>
          <p:nvPr/>
        </p:nvSpPr>
        <p:spPr>
          <a:xfrm>
            <a:off x="540000" y="2273935"/>
            <a:ext cx="1844040" cy="21291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en-US" altLang="zh-CN" sz="5400" dirty="0">
                <a:solidFill>
                  <a:schemeClr val="bg1"/>
                </a:solidFill>
              </a:rPr>
              <a:t>Part</a:t>
            </a:r>
          </a:p>
        </p:txBody>
      </p:sp>
    </p:spTree>
    <p:extLst>
      <p:ext uri="{BB962C8B-B14F-4D97-AF65-F5344CB8AC3E}">
        <p14:creationId xmlns:p14="http://schemas.microsoft.com/office/powerpoint/2010/main" val="131722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119" y="850970"/>
            <a:ext cx="6915375" cy="705600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rgbClr val="013893"/>
                </a:solidFill>
                <a:sym typeface="+mn-ea"/>
              </a:rPr>
              <a:t>登录方式：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9595" y="1918970"/>
            <a:ext cx="6924899" cy="7056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600" dirty="0"/>
              <a:t>登录</a:t>
            </a:r>
            <a:r>
              <a:rPr lang="en-US" altLang="zh-CN" sz="3600" dirty="0"/>
              <a:t>“</a:t>
            </a:r>
            <a:r>
              <a:rPr lang="zh-CN" altLang="en-US" sz="3600" dirty="0"/>
              <a:t>数字政府</a:t>
            </a:r>
            <a:r>
              <a:rPr lang="en-US" altLang="zh-CN" sz="3600" dirty="0"/>
              <a:t>”</a:t>
            </a:r>
            <a:r>
              <a:rPr lang="zh-CN" altLang="en-US" sz="3600" dirty="0"/>
              <a:t>公共财政管理平台</a:t>
            </a:r>
            <a:endParaRPr lang="en-US" altLang="zh-CN" sz="3600" dirty="0"/>
          </a:p>
          <a:p>
            <a:endParaRPr lang="en-US" altLang="zh-CN" sz="3600" dirty="0"/>
          </a:p>
          <a:p>
            <a:endParaRPr lang="en-US" altLang="zh-CN" sz="3600" dirty="0"/>
          </a:p>
          <a:p>
            <a:endParaRPr lang="en-US" altLang="zh-CN" sz="3600" dirty="0"/>
          </a:p>
        </p:txBody>
      </p:sp>
      <p:sp>
        <p:nvSpPr>
          <p:cNvPr id="5" name="文本框 4"/>
          <p:cNvSpPr txBox="1"/>
          <p:nvPr/>
        </p:nvSpPr>
        <p:spPr>
          <a:xfrm>
            <a:off x="579120" y="3340735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pc="300" dirty="0">
                <a:solidFill>
                  <a:srgbClr val="01389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页面菜单介绍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9120" y="3985895"/>
            <a:ext cx="6915374" cy="20207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 dirty="0"/>
              <a:t>登录数财平台后，默认用</a:t>
            </a:r>
            <a:r>
              <a:rPr lang="zh-CN" altLang="en-US" sz="3200" dirty="0">
                <a:solidFill>
                  <a:srgbClr val="FF0000"/>
                </a:solidFill>
              </a:rPr>
              <a:t>预算域</a:t>
            </a:r>
            <a:r>
              <a:rPr lang="zh-CN" altLang="en-US" sz="3200" dirty="0"/>
              <a:t>的经办岗（审核岗），年度选择</a:t>
            </a:r>
            <a:r>
              <a:rPr lang="en-US" altLang="zh-CN" sz="3200" dirty="0">
                <a:solidFill>
                  <a:srgbClr val="FF0000"/>
                </a:solidFill>
              </a:rPr>
              <a:t>2024</a:t>
            </a:r>
            <a:r>
              <a:rPr lang="zh-CN" altLang="en-US" sz="3200" dirty="0">
                <a:solidFill>
                  <a:srgbClr val="FF0000"/>
                </a:solidFill>
              </a:rPr>
              <a:t>年</a:t>
            </a:r>
            <a:r>
              <a:rPr lang="zh-CN" altLang="en-US" sz="3200" dirty="0"/>
              <a:t>，左侧菜单就会显示“</a:t>
            </a:r>
            <a:r>
              <a:rPr lang="zh-CN" altLang="en-US" sz="3200" dirty="0">
                <a:solidFill>
                  <a:srgbClr val="FF0000"/>
                </a:solidFill>
              </a:rPr>
              <a:t>预算绩效管理</a:t>
            </a:r>
            <a:r>
              <a:rPr lang="zh-CN" altLang="en-US" sz="3200" dirty="0"/>
              <a:t>”菜单</a:t>
            </a:r>
          </a:p>
        </p:txBody>
      </p:sp>
      <p:pic>
        <p:nvPicPr>
          <p:cNvPr id="11" name="图片 10" descr="图形用户界面, 网站&#10;&#10;描述已自动生成">
            <a:extLst>
              <a:ext uri="{FF2B5EF4-FFF2-40B4-BE49-F238E27FC236}">
                <a16:creationId xmlns:a16="http://schemas.microsoft.com/office/drawing/2014/main" id="{703CA78C-1725-D4BC-224B-B6EB450311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176" y="1203769"/>
            <a:ext cx="4437528" cy="222523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65DD286-7FF1-1988-C83F-639562709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176" y="3781799"/>
            <a:ext cx="4437528" cy="222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35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225797-66EF-302E-C91C-41AE90B74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/>
              <a:t>预算绩效管理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ADB087E-A5E1-7935-E513-8266B3DD50B6}"/>
              </a:ext>
            </a:extLst>
          </p:cNvPr>
          <p:cNvSpPr txBox="1"/>
          <p:nvPr/>
        </p:nvSpPr>
        <p:spPr>
          <a:xfrm>
            <a:off x="677545" y="1587500"/>
            <a:ext cx="42978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绩效评价菜单分为：</a:t>
            </a:r>
            <a:endParaRPr lang="en-US" altLang="zh-CN" sz="2400" dirty="0"/>
          </a:p>
          <a:p>
            <a:r>
              <a:rPr lang="zh-CN" altLang="en-US" sz="2400" dirty="0"/>
              <a:t>部门整体支出自评、</a:t>
            </a:r>
            <a:endParaRPr lang="en-US" altLang="zh-CN" sz="2400" dirty="0"/>
          </a:p>
          <a:p>
            <a:r>
              <a:rPr lang="zh-CN" altLang="en-US" sz="2400" dirty="0"/>
              <a:t>项目自评、</a:t>
            </a:r>
            <a:endParaRPr lang="en-US" altLang="zh-CN" sz="2400" dirty="0"/>
          </a:p>
          <a:p>
            <a:r>
              <a:rPr lang="zh-CN" altLang="en-US" sz="2400" dirty="0"/>
              <a:t>部门整体支出重点评价、</a:t>
            </a:r>
            <a:endParaRPr lang="en-US" altLang="zh-CN" sz="2400" dirty="0"/>
          </a:p>
          <a:p>
            <a:r>
              <a:rPr lang="zh-CN" altLang="en-US" sz="2400" dirty="0"/>
              <a:t>项目重点评价、</a:t>
            </a:r>
            <a:endParaRPr lang="en-US" altLang="zh-CN" sz="2400" dirty="0"/>
          </a:p>
          <a:p>
            <a:r>
              <a:rPr lang="zh-CN" altLang="en-US" sz="2400" dirty="0"/>
              <a:t>部门评价</a:t>
            </a:r>
            <a:endParaRPr lang="en-US" altLang="zh-CN" sz="2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9CC18F4-17A1-9A9F-088A-85F642356647}"/>
              </a:ext>
            </a:extLst>
          </p:cNvPr>
          <p:cNvSpPr txBox="1"/>
          <p:nvPr/>
        </p:nvSpPr>
        <p:spPr>
          <a:xfrm>
            <a:off x="677544" y="4415215"/>
            <a:ext cx="4297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部门（项目）自评菜单都分为：</a:t>
            </a:r>
            <a:endParaRPr lang="en-US" altLang="zh-CN" sz="2400" dirty="0"/>
          </a:p>
          <a:p>
            <a:r>
              <a:rPr lang="zh-CN" altLang="en-US" sz="2400" dirty="0"/>
              <a:t>部门填报自评、</a:t>
            </a:r>
            <a:endParaRPr lang="en-US" altLang="zh-CN" sz="2400" dirty="0"/>
          </a:p>
          <a:p>
            <a:r>
              <a:rPr lang="zh-CN" altLang="en-US" sz="2400" dirty="0"/>
              <a:t>部门（项目）自评查询、</a:t>
            </a:r>
            <a:endParaRPr lang="en-US" altLang="zh-CN" sz="2400" dirty="0"/>
          </a:p>
          <a:p>
            <a:r>
              <a:rPr lang="zh-CN" altLang="en-US" sz="2400" dirty="0"/>
              <a:t>上传自评公开情况反馈表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B778BD1-E368-E83D-1FC8-3F621094C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590" y="1230312"/>
            <a:ext cx="4045866" cy="26655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4218F9A-5E0E-B821-D5B4-959AAF1E5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6590" y="4415215"/>
            <a:ext cx="4046007" cy="176774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D602834B-0F2B-04F7-D5DD-FD61D8F97264}"/>
              </a:ext>
            </a:extLst>
          </p:cNvPr>
          <p:cNvSpPr txBox="1"/>
          <p:nvPr/>
        </p:nvSpPr>
        <p:spPr>
          <a:xfrm>
            <a:off x="2483224" y="3612776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1538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/>
        </p:nvSpPr>
        <p:spPr>
          <a:xfrm>
            <a:off x="4320000" y="2954224"/>
            <a:ext cx="6666304" cy="93938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800" dirty="0">
                <a:solidFill>
                  <a:srgbClr val="013893"/>
                </a:solidFill>
                <a:latin typeface="+mj-ea"/>
                <a:ea typeface="+mj-ea"/>
                <a:sym typeface="+mn-ea"/>
              </a:rPr>
              <a:t>绩效评价流程及模板</a:t>
            </a:r>
            <a:endParaRPr lang="en-US" altLang="zh-CN" sz="4800" dirty="0">
              <a:solidFill>
                <a:srgbClr val="013893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2" name="标题 2"/>
          <p:cNvSpPr>
            <a:spLocks noGrp="1"/>
          </p:cNvSpPr>
          <p:nvPr/>
        </p:nvSpPr>
        <p:spPr>
          <a:xfrm>
            <a:off x="540000" y="2341020"/>
            <a:ext cx="1844040" cy="2165798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en-US" altLang="zh-CN" sz="5400" b="0" dirty="0">
                <a:solidFill>
                  <a:schemeClr val="bg1"/>
                </a:solidFill>
              </a:rPr>
              <a:t>Part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9460800" cy="7128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项目自评流程</a:t>
            </a:r>
          </a:p>
        </p:txBody>
      </p:sp>
      <p:pic>
        <p:nvPicPr>
          <p:cNvPr id="8" name="图片 7" descr="流程一项目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rcRect l="28352" t="4839"/>
          <a:stretch>
            <a:fillRect/>
          </a:stretch>
        </p:blipFill>
        <p:spPr>
          <a:xfrm>
            <a:off x="1721410" y="836929"/>
            <a:ext cx="7823349" cy="5563871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09855" y="836929"/>
            <a:ext cx="11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</a:rPr>
              <a:t>流程一</a:t>
            </a:r>
          </a:p>
        </p:txBody>
      </p:sp>
      <p:sp>
        <p:nvSpPr>
          <p:cNvPr id="14" name="圆角矩形 13"/>
          <p:cNvSpPr/>
          <p:nvPr>
            <p:custDataLst>
              <p:tags r:id="rId4"/>
            </p:custDataLst>
          </p:nvPr>
        </p:nvSpPr>
        <p:spPr>
          <a:xfrm>
            <a:off x="4881245" y="4728210"/>
            <a:ext cx="4594449" cy="838872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云形标注 14"/>
          <p:cNvSpPr/>
          <p:nvPr>
            <p:custDataLst>
              <p:tags r:id="rId5"/>
            </p:custDataLst>
          </p:nvPr>
        </p:nvSpPr>
        <p:spPr>
          <a:xfrm>
            <a:off x="5633085" y="3231515"/>
            <a:ext cx="1981835" cy="984250"/>
          </a:xfrm>
          <a:prstGeom prst="cloudCallout">
            <a:avLst>
              <a:gd name="adj1" fmla="val -35100"/>
              <a:gd name="adj2" fmla="val 8825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rgbClr val="FF0000"/>
                </a:solidFill>
              </a:rPr>
              <a:t>先后审核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0" y="0"/>
            <a:ext cx="9460800" cy="5232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部门整体支出自评流程</a:t>
            </a:r>
          </a:p>
        </p:txBody>
      </p:sp>
      <p:pic>
        <p:nvPicPr>
          <p:cNvPr id="4" name="图片 3" descr="C:\Users\Administrator.DESKTOP-741FG9Q\Desktop\韶关演示\流程一部门.png流程一部门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rcRect l="27318" t="6624"/>
          <a:stretch>
            <a:fillRect/>
          </a:stretch>
        </p:blipFill>
        <p:spPr>
          <a:xfrm>
            <a:off x="1949132" y="884518"/>
            <a:ext cx="8293735" cy="5489387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09855" y="884518"/>
            <a:ext cx="1181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</a:rPr>
              <a:t>流程一</a:t>
            </a:r>
          </a:p>
        </p:txBody>
      </p:sp>
      <p:sp>
        <p:nvSpPr>
          <p:cNvPr id="11" name="圆角矩形 10"/>
          <p:cNvSpPr/>
          <p:nvPr>
            <p:custDataLst>
              <p:tags r:id="rId4"/>
            </p:custDataLst>
          </p:nvPr>
        </p:nvSpPr>
        <p:spPr>
          <a:xfrm>
            <a:off x="5175885" y="4055110"/>
            <a:ext cx="4909185" cy="953770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云形标注 11"/>
          <p:cNvSpPr/>
          <p:nvPr>
            <p:custDataLst>
              <p:tags r:id="rId5"/>
            </p:custDataLst>
          </p:nvPr>
        </p:nvSpPr>
        <p:spPr>
          <a:xfrm>
            <a:off x="5588635" y="3239770"/>
            <a:ext cx="1981835" cy="641350"/>
          </a:xfrm>
          <a:prstGeom prst="cloudCallout">
            <a:avLst>
              <a:gd name="adj1" fmla="val -23085"/>
              <a:gd name="adj2" fmla="val 716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rgbClr val="FF0000"/>
                </a:solidFill>
              </a:rPr>
              <a:t>先后审核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727" y="672353"/>
            <a:ext cx="3593465" cy="5773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605" y="672353"/>
            <a:ext cx="3836670" cy="577327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190f940-9f2a-47e6-a267-98ff75e9440f"/>
  <p:tag name="COMMONDATA" val="eyJoZGlkIjoiZjFjOWExN2NhMTQ1NGQwZDhmNDk1ZmJkNzkwMTY2NT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78d5759-8a77-4b2d-88b4-9e2f5aa07eb4}"/>
  <p:tag name="TABLE_ENDDRAG_ORIGIN_RECT" val="836*365"/>
  <p:tag name="TABLE_ENDDRAG_RECT" val="44*96*836*365"/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588</Words>
  <Application>Microsoft Office PowerPoint</Application>
  <PresentationFormat>宽屏</PresentationFormat>
  <Paragraphs>97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Microsoft YaHei UI</vt:lpstr>
      <vt:lpstr>微软雅黑</vt:lpstr>
      <vt:lpstr>Arial</vt:lpstr>
      <vt:lpstr>Calibri</vt:lpstr>
      <vt:lpstr>Wingdings</vt:lpstr>
      <vt:lpstr>Office 主题​​</vt:lpstr>
      <vt:lpstr>预算绩效管理信息化应用模块-绩效评价演示</vt:lpstr>
      <vt:lpstr>PowerPoint 演示文稿</vt:lpstr>
      <vt:lpstr>PowerPoint 演示文稿</vt:lpstr>
      <vt:lpstr>登录方式：</vt:lpstr>
      <vt:lpstr>预算绩效管理</vt:lpstr>
      <vt:lpstr>PowerPoint 演示文稿</vt:lpstr>
      <vt:lpstr>PowerPoint 演示文稿</vt:lpstr>
      <vt:lpstr>PowerPoint 演示文稿</vt:lpstr>
      <vt:lpstr>PowerPoint 演示文稿</vt:lpstr>
      <vt:lpstr>项目绩效自评指标评分表</vt:lpstr>
      <vt:lpstr>部门整体支出绩效自评指标评分表（有专项资金）</vt:lpstr>
      <vt:lpstr>部门整体支出绩效自评指标评分表（无专项资金）</vt:lpstr>
      <vt:lpstr>部门整体支出绩效自评有无专项资金指标对比</vt:lpstr>
      <vt:lpstr>PowerPoint 演示文稿</vt:lpstr>
      <vt:lpstr>PowerPoint 演示文稿</vt:lpstr>
      <vt:lpstr>填报细节</vt:lpstr>
      <vt:lpstr>PowerPoint 演示文稿</vt:lpstr>
      <vt:lpstr>PowerPoint 演示文稿</vt:lpstr>
      <vt:lpstr>感谢聆听！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文韬 胡</cp:lastModifiedBy>
  <cp:revision>606</cp:revision>
  <dcterms:created xsi:type="dcterms:W3CDTF">2019-06-19T02:08:00Z</dcterms:created>
  <dcterms:modified xsi:type="dcterms:W3CDTF">2024-07-02T03:17:15Z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E70C2CADFE234DD791B9C4B4C50249AF</vt:lpwstr>
  </property>
</Properties>
</file>